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3" r:id="rId6"/>
    <p:sldId id="261" r:id="rId7"/>
    <p:sldId id="262" r:id="rId8"/>
    <p:sldId id="264" r:id="rId9"/>
  </p:sldIdLst>
  <p:sldSz cx="18288000" cy="10287000"/>
  <p:notesSz cx="6858000" cy="9144000"/>
  <p:embeddedFontLst>
    <p:embeddedFont>
      <p:font typeface="DM Sans Bold" panose="020B0604020202020204" charset="0"/>
      <p:regular r:id="rId10"/>
    </p:embeddedFont>
    <p:embeddedFont>
      <p:font typeface="Montserrat Semi-Bold" panose="020B0604020202020204" charset="0"/>
      <p:regular r:id="rId11"/>
    </p:embeddedFont>
    <p:embeddedFont>
      <p:font typeface="Raleway Bold" panose="020B0604020202020204" charset="0"/>
      <p:regular r:id="rId12"/>
    </p:embeddedFont>
    <p:embeddedFont>
      <p:font typeface="Raleway Bold Italics" panose="020B0604020202020204" charset="0"/>
      <p:regular r:id="rId13"/>
    </p:embeddedFont>
    <p:embeddedFont>
      <p:font typeface="Raleway Italics" panose="020B0604020202020204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>
        <p:scale>
          <a:sx n="51" d="100"/>
          <a:sy n="51" d="100"/>
        </p:scale>
        <p:origin x="475" y="91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5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6.png"/><Relationship Id="rId7" Type="http://schemas.openxmlformats.org/officeDocument/2006/relationships/image" Target="../media/image3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8.svg"/><Relationship Id="rId4" Type="http://schemas.openxmlformats.org/officeDocument/2006/relationships/image" Target="../media/image7.png"/><Relationship Id="rId9" Type="http://schemas.openxmlformats.org/officeDocument/2006/relationships/image" Target="../media/image5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2.png"/><Relationship Id="rId7" Type="http://schemas.openxmlformats.org/officeDocument/2006/relationships/image" Target="../media/image9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3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2.png"/><Relationship Id="rId7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Relationship Id="rId9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Relationship Id="rId9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2.png"/><Relationship Id="rId7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Relationship Id="rId9" Type="http://schemas.openxmlformats.org/officeDocument/2006/relationships/image" Target="../media/image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32A64">
                <a:alpha val="100000"/>
              </a:srgbClr>
            </a:gs>
            <a:gs pos="100000">
              <a:srgbClr val="414C94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235794" y="-677389"/>
            <a:ext cx="6531186" cy="11641778"/>
            <a:chOff x="0" y="0"/>
            <a:chExt cx="1720148" cy="306614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20148" cy="3066147"/>
            </a:xfrm>
            <a:custGeom>
              <a:avLst/>
              <a:gdLst/>
              <a:ahLst/>
              <a:cxnLst/>
              <a:rect l="l" t="t" r="r" b="b"/>
              <a:pathLst>
                <a:path w="1720148" h="3066147">
                  <a:moveTo>
                    <a:pt x="0" y="0"/>
                  </a:moveTo>
                  <a:lnTo>
                    <a:pt x="1720148" y="0"/>
                  </a:lnTo>
                  <a:lnTo>
                    <a:pt x="1720148" y="3066147"/>
                  </a:lnTo>
                  <a:lnTo>
                    <a:pt x="0" y="3066147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0"/>
                  </a:srgbClr>
                </a:gs>
                <a:gs pos="100000">
                  <a:srgbClr val="000000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720148" cy="31042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83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674092">
            <a:off x="-2790112" y="8043833"/>
            <a:ext cx="19149891" cy="6989710"/>
          </a:xfrm>
          <a:custGeom>
            <a:avLst/>
            <a:gdLst/>
            <a:ahLst/>
            <a:cxnLst/>
            <a:rect l="l" t="t" r="r" b="b"/>
            <a:pathLst>
              <a:path w="19149891" h="6989710">
                <a:moveTo>
                  <a:pt x="0" y="0"/>
                </a:moveTo>
                <a:lnTo>
                  <a:pt x="19149891" y="0"/>
                </a:lnTo>
                <a:lnTo>
                  <a:pt x="19149891" y="6989710"/>
                </a:lnTo>
                <a:lnTo>
                  <a:pt x="0" y="69897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0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828919" flipH="1" flipV="1">
            <a:off x="1076036" y="-4819412"/>
            <a:ext cx="19149891" cy="6989710"/>
          </a:xfrm>
          <a:custGeom>
            <a:avLst/>
            <a:gdLst/>
            <a:ahLst/>
            <a:cxnLst/>
            <a:rect l="l" t="t" r="r" b="b"/>
            <a:pathLst>
              <a:path w="19149891" h="6989710">
                <a:moveTo>
                  <a:pt x="19149891" y="6989710"/>
                </a:moveTo>
                <a:lnTo>
                  <a:pt x="0" y="6989710"/>
                </a:lnTo>
                <a:lnTo>
                  <a:pt x="0" y="0"/>
                </a:lnTo>
                <a:lnTo>
                  <a:pt x="19149891" y="0"/>
                </a:lnTo>
                <a:lnTo>
                  <a:pt x="19149891" y="6989710"/>
                </a:lnTo>
                <a:close/>
              </a:path>
            </a:pathLst>
          </a:custGeom>
          <a:blipFill>
            <a:blip r:embed="rId2">
              <a:alphaModFix amt="43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2076543" y="1776216"/>
            <a:ext cx="658167" cy="595940"/>
          </a:xfrm>
          <a:custGeom>
            <a:avLst/>
            <a:gdLst/>
            <a:ahLst/>
            <a:cxnLst/>
            <a:rect l="l" t="t" r="r" b="b"/>
            <a:pathLst>
              <a:path w="658167" h="595940">
                <a:moveTo>
                  <a:pt x="0" y="0"/>
                </a:moveTo>
                <a:lnTo>
                  <a:pt x="658167" y="0"/>
                </a:lnTo>
                <a:lnTo>
                  <a:pt x="658167" y="595940"/>
                </a:lnTo>
                <a:lnTo>
                  <a:pt x="0" y="5959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156970" y="3556197"/>
            <a:ext cx="17974059" cy="29716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91"/>
              </a:lnSpc>
            </a:pPr>
            <a:r>
              <a:rPr lang="en-US" sz="8096" b="1">
                <a:solidFill>
                  <a:srgbClr val="FFFFFF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Autonomous Agent Navigation in 2D Grid with Moving Obstacles</a:t>
            </a:r>
          </a:p>
          <a:p>
            <a:pPr algn="l">
              <a:lnSpc>
                <a:spcPts val="7691"/>
              </a:lnSpc>
            </a:pPr>
            <a:endParaRPr lang="en-US" sz="8096" b="1">
              <a:solidFill>
                <a:srgbClr val="FFFFFF"/>
              </a:solidFill>
              <a:latin typeface="Montserrat Semi-Bold"/>
              <a:ea typeface="Montserrat Semi-Bold"/>
              <a:cs typeface="Montserrat Semi-Bold"/>
              <a:sym typeface="Montserrat Semi-Bold"/>
            </a:endParaRPr>
          </a:p>
        </p:txBody>
      </p:sp>
      <p:grpSp>
        <p:nvGrpSpPr>
          <p:cNvPr id="9" name="Group 9"/>
          <p:cNvGrpSpPr/>
          <p:nvPr/>
        </p:nvGrpSpPr>
        <p:grpSpPr>
          <a:xfrm>
            <a:off x="6429613" y="7304194"/>
            <a:ext cx="3783092" cy="869520"/>
            <a:chOff x="0" y="0"/>
            <a:chExt cx="5044123" cy="1159361"/>
          </a:xfrm>
        </p:grpSpPr>
        <p:grpSp>
          <p:nvGrpSpPr>
            <p:cNvPr id="10" name="Group 10"/>
            <p:cNvGrpSpPr/>
            <p:nvPr/>
          </p:nvGrpSpPr>
          <p:grpSpPr>
            <a:xfrm>
              <a:off x="0" y="0"/>
              <a:ext cx="5044123" cy="1159361"/>
              <a:chOff x="0" y="0"/>
              <a:chExt cx="1768157" cy="4064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1768157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1768157" h="406400">
                    <a:moveTo>
                      <a:pt x="1564957" y="0"/>
                    </a:moveTo>
                    <a:cubicBezTo>
                      <a:pt x="1677182" y="0"/>
                      <a:pt x="1768157" y="90976"/>
                      <a:pt x="1768157" y="203200"/>
                    </a:cubicBezTo>
                    <a:cubicBezTo>
                      <a:pt x="1768157" y="315424"/>
                      <a:pt x="1677182" y="406400"/>
                      <a:pt x="1564957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032A64">
                      <a:alpha val="100000"/>
                    </a:srgbClr>
                  </a:gs>
                  <a:gs pos="100000">
                    <a:srgbClr val="414C94">
                      <a:alpha val="100000"/>
                    </a:srgbClr>
                  </a:gs>
                </a:gsLst>
                <a:lin ang="0"/>
              </a:gradFill>
              <a:ln w="38100" cap="sq">
                <a:solidFill>
                  <a:srgbClr val="FFFFFF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" name="TextBox 12"/>
              <p:cNvSpPr txBox="1"/>
              <p:nvPr/>
            </p:nvSpPr>
            <p:spPr>
              <a:xfrm>
                <a:off x="0" y="-38100"/>
                <a:ext cx="1768157" cy="444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083"/>
                  </a:lnSpc>
                </a:pPr>
                <a:endParaRPr/>
              </a:p>
            </p:txBody>
          </p:sp>
        </p:grpSp>
        <p:sp>
          <p:nvSpPr>
            <p:cNvPr id="13" name="Freeform 13"/>
            <p:cNvSpPr/>
            <p:nvPr/>
          </p:nvSpPr>
          <p:spPr>
            <a:xfrm>
              <a:off x="3426859" y="480854"/>
              <a:ext cx="543844" cy="257090"/>
            </a:xfrm>
            <a:custGeom>
              <a:avLst/>
              <a:gdLst/>
              <a:ahLst/>
              <a:cxnLst/>
              <a:rect l="l" t="t" r="r" b="b"/>
              <a:pathLst>
                <a:path w="543844" h="257090">
                  <a:moveTo>
                    <a:pt x="0" y="0"/>
                  </a:moveTo>
                  <a:lnTo>
                    <a:pt x="543845" y="0"/>
                  </a:lnTo>
                  <a:lnTo>
                    <a:pt x="543845" y="257090"/>
                  </a:lnTo>
                  <a:lnTo>
                    <a:pt x="0" y="25709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882250" y="433853"/>
              <a:ext cx="2235198" cy="3987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093"/>
                </a:lnSpc>
              </a:pPr>
              <a:r>
                <a:rPr lang="en-US" sz="2203" b="1">
                  <a:solidFill>
                    <a:srgbClr val="FFFFF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next slide</a:t>
              </a:r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3047841" y="1950097"/>
            <a:ext cx="2493294" cy="3053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67"/>
              </a:lnSpc>
            </a:pPr>
            <a:r>
              <a:rPr lang="en-US" sz="2386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thynk unlimited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32A64">
                <a:alpha val="100000"/>
              </a:srgbClr>
            </a:gs>
            <a:gs pos="100000">
              <a:srgbClr val="414C94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572293">
            <a:off x="-5799371" y="6668368"/>
            <a:ext cx="19149891" cy="6989710"/>
          </a:xfrm>
          <a:custGeom>
            <a:avLst/>
            <a:gdLst/>
            <a:ahLst/>
            <a:cxnLst/>
            <a:rect l="l" t="t" r="r" b="b"/>
            <a:pathLst>
              <a:path w="19149891" h="6989710">
                <a:moveTo>
                  <a:pt x="0" y="0"/>
                </a:moveTo>
                <a:lnTo>
                  <a:pt x="19149891" y="0"/>
                </a:lnTo>
                <a:lnTo>
                  <a:pt x="19149891" y="6989710"/>
                </a:lnTo>
                <a:lnTo>
                  <a:pt x="0" y="69897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0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2052822" y="3071015"/>
            <a:ext cx="3970782" cy="8229600"/>
          </a:xfrm>
          <a:custGeom>
            <a:avLst/>
            <a:gdLst/>
            <a:ahLst/>
            <a:cxnLst/>
            <a:rect l="l" t="t" r="r" b="b"/>
            <a:pathLst>
              <a:path w="3970782" h="8229600">
                <a:moveTo>
                  <a:pt x="0" y="0"/>
                </a:moveTo>
                <a:lnTo>
                  <a:pt x="3970782" y="0"/>
                </a:lnTo>
                <a:lnTo>
                  <a:pt x="397078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3775575" y="2080415"/>
            <a:ext cx="2691369" cy="2691369"/>
          </a:xfrm>
          <a:custGeom>
            <a:avLst/>
            <a:gdLst/>
            <a:ahLst/>
            <a:cxnLst/>
            <a:rect l="l" t="t" r="r" b="b"/>
            <a:pathLst>
              <a:path w="2691369" h="2691369">
                <a:moveTo>
                  <a:pt x="0" y="0"/>
                </a:moveTo>
                <a:lnTo>
                  <a:pt x="2691368" y="0"/>
                </a:lnTo>
                <a:lnTo>
                  <a:pt x="2691368" y="2691368"/>
                </a:lnTo>
                <a:lnTo>
                  <a:pt x="0" y="26913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1572293" flipV="1">
            <a:off x="8920761" y="-3494855"/>
            <a:ext cx="19149891" cy="6989710"/>
          </a:xfrm>
          <a:custGeom>
            <a:avLst/>
            <a:gdLst/>
            <a:ahLst/>
            <a:cxnLst/>
            <a:rect l="l" t="t" r="r" b="b"/>
            <a:pathLst>
              <a:path w="19149891" h="6989710">
                <a:moveTo>
                  <a:pt x="0" y="6989710"/>
                </a:moveTo>
                <a:lnTo>
                  <a:pt x="19149891" y="6989710"/>
                </a:lnTo>
                <a:lnTo>
                  <a:pt x="19149891" y="0"/>
                </a:lnTo>
                <a:lnTo>
                  <a:pt x="0" y="0"/>
                </a:lnTo>
                <a:lnTo>
                  <a:pt x="0" y="6989710"/>
                </a:lnTo>
                <a:close/>
              </a:path>
            </a:pathLst>
          </a:custGeom>
          <a:blipFill>
            <a:blip r:embed="rId2">
              <a:alphaModFix amt="80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7871589" y="1776216"/>
            <a:ext cx="658167" cy="595940"/>
          </a:xfrm>
          <a:custGeom>
            <a:avLst/>
            <a:gdLst/>
            <a:ahLst/>
            <a:cxnLst/>
            <a:rect l="l" t="t" r="r" b="b"/>
            <a:pathLst>
              <a:path w="658167" h="595940">
                <a:moveTo>
                  <a:pt x="0" y="0"/>
                </a:moveTo>
                <a:lnTo>
                  <a:pt x="658167" y="0"/>
                </a:lnTo>
                <a:lnTo>
                  <a:pt x="658167" y="595940"/>
                </a:lnTo>
                <a:lnTo>
                  <a:pt x="0" y="59594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7938034" y="8178868"/>
            <a:ext cx="3427871" cy="787875"/>
            <a:chOff x="0" y="0"/>
            <a:chExt cx="1768157" cy="4064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768157" cy="406400"/>
            </a:xfrm>
            <a:custGeom>
              <a:avLst/>
              <a:gdLst/>
              <a:ahLst/>
              <a:cxnLst/>
              <a:rect l="l" t="t" r="r" b="b"/>
              <a:pathLst>
                <a:path w="1768157" h="406400">
                  <a:moveTo>
                    <a:pt x="1564957" y="0"/>
                  </a:moveTo>
                  <a:cubicBezTo>
                    <a:pt x="1677182" y="0"/>
                    <a:pt x="1768157" y="90976"/>
                    <a:pt x="1768157" y="203200"/>
                  </a:cubicBezTo>
                  <a:cubicBezTo>
                    <a:pt x="1768157" y="315424"/>
                    <a:pt x="1677182" y="406400"/>
                    <a:pt x="1564957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32A64">
                    <a:alpha val="100000"/>
                  </a:srgbClr>
                </a:gs>
                <a:gs pos="100000">
                  <a:srgbClr val="414C94">
                    <a:alpha val="100000"/>
                  </a:srgbClr>
                </a:gs>
              </a:gsLst>
              <a:lin ang="0"/>
            </a:gradFill>
            <a:ln w="3810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1768157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83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0266849" y="8505645"/>
            <a:ext cx="369584" cy="174713"/>
          </a:xfrm>
          <a:custGeom>
            <a:avLst/>
            <a:gdLst/>
            <a:ahLst/>
            <a:cxnLst/>
            <a:rect l="l" t="t" r="r" b="b"/>
            <a:pathLst>
              <a:path w="369584" h="174713">
                <a:moveTo>
                  <a:pt x="0" y="0"/>
                </a:moveTo>
                <a:lnTo>
                  <a:pt x="369585" y="0"/>
                </a:lnTo>
                <a:lnTo>
                  <a:pt x="369585" y="174713"/>
                </a:lnTo>
                <a:lnTo>
                  <a:pt x="0" y="17471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8842887" y="1950097"/>
            <a:ext cx="2493294" cy="3053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67"/>
              </a:lnSpc>
            </a:pPr>
            <a:r>
              <a:rPr lang="en-US" sz="2386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thynk unlimited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537591" y="8488964"/>
            <a:ext cx="1518989" cy="2556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97"/>
              </a:lnSpc>
            </a:pPr>
            <a:r>
              <a:rPr lang="en-US" sz="1997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next slide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466943" y="2999464"/>
            <a:ext cx="12968977" cy="2138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143"/>
              </a:lnSpc>
            </a:pPr>
            <a:r>
              <a:rPr lang="en-US" sz="8572" b="1">
                <a:solidFill>
                  <a:srgbClr val="FFFFFF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Problem Description</a:t>
            </a:r>
          </a:p>
          <a:p>
            <a:pPr algn="l">
              <a:lnSpc>
                <a:spcPts val="8143"/>
              </a:lnSpc>
            </a:pPr>
            <a:endParaRPr lang="en-US" sz="8572" b="1">
              <a:solidFill>
                <a:srgbClr val="FFFFFF"/>
              </a:solidFill>
              <a:latin typeface="Montserrat Semi-Bold"/>
              <a:ea typeface="Montserrat Semi-Bold"/>
              <a:cs typeface="Montserrat Semi-Bold"/>
              <a:sym typeface="Montserrat Semi-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6466943" y="4565604"/>
            <a:ext cx="11650609" cy="36132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80"/>
              </a:lnSpc>
            </a:pPr>
            <a:r>
              <a:rPr lang="en-US" sz="2775" b="1" i="1">
                <a:solidFill>
                  <a:srgbClr val="FFFFFF"/>
                </a:solidFill>
                <a:latin typeface="Raleway Bold Italics"/>
                <a:ea typeface="Raleway Bold Italics"/>
                <a:cs typeface="Raleway Bold Italics"/>
                <a:sym typeface="Raleway Bold Italics"/>
              </a:rPr>
              <a:t>Objective:</a:t>
            </a:r>
          </a:p>
          <a:p>
            <a:pPr marL="599325" lvl="1" indent="-299663" algn="l">
              <a:lnSpc>
                <a:spcPts val="3580"/>
              </a:lnSpc>
              <a:buFont typeface="Arial"/>
              <a:buChar char="•"/>
            </a:pPr>
            <a:r>
              <a:rPr lang="en-US" sz="2775" i="1">
                <a:solidFill>
                  <a:srgbClr val="FFFFFF"/>
                </a:solidFill>
                <a:latin typeface="Raleway Italics"/>
                <a:ea typeface="Raleway Italics"/>
                <a:cs typeface="Raleway Italics"/>
                <a:sym typeface="Raleway Italics"/>
              </a:rPr>
              <a:t>Develop a simulation for an autonomous agent navigating a 2D grid.</a:t>
            </a:r>
          </a:p>
          <a:p>
            <a:pPr marL="599325" lvl="1" indent="-299663" algn="l">
              <a:lnSpc>
                <a:spcPts val="3580"/>
              </a:lnSpc>
              <a:buFont typeface="Arial"/>
              <a:buChar char="•"/>
            </a:pPr>
            <a:r>
              <a:rPr lang="en-US" sz="2775" i="1">
                <a:solidFill>
                  <a:srgbClr val="FFFFFF"/>
                </a:solidFill>
                <a:latin typeface="Raleway Italics"/>
                <a:ea typeface="Raleway Italics"/>
                <a:cs typeface="Raleway Italics"/>
                <a:sym typeface="Raleway Italics"/>
              </a:rPr>
              <a:t>Avoid both static and dynamic obstacles.</a:t>
            </a:r>
          </a:p>
          <a:p>
            <a:pPr marL="599325" lvl="1" indent="-299663" algn="l">
              <a:lnSpc>
                <a:spcPts val="3580"/>
              </a:lnSpc>
              <a:buFont typeface="Arial"/>
              <a:buChar char="•"/>
            </a:pPr>
            <a:r>
              <a:rPr lang="en-US" sz="2775" i="1">
                <a:solidFill>
                  <a:srgbClr val="FFFFFF"/>
                </a:solidFill>
                <a:latin typeface="Raleway Italics"/>
                <a:ea typeface="Raleway Italics"/>
                <a:cs typeface="Raleway Italics"/>
                <a:sym typeface="Raleway Italics"/>
              </a:rPr>
              <a:t>Combine traditional pathfinding algorithms with machine learning methods to optimize movement decisions.</a:t>
            </a:r>
          </a:p>
          <a:p>
            <a:pPr algn="l">
              <a:lnSpc>
                <a:spcPts val="3580"/>
              </a:lnSpc>
            </a:pPr>
            <a:r>
              <a:rPr lang="en-US" sz="2775" b="1" i="1">
                <a:solidFill>
                  <a:srgbClr val="FFFFFF"/>
                </a:solidFill>
                <a:latin typeface="Raleway Bold Italics"/>
                <a:ea typeface="Raleway Bold Italics"/>
                <a:cs typeface="Raleway Bold Italics"/>
                <a:sym typeface="Raleway Bold Italics"/>
              </a:rPr>
              <a:t>Real-World Applications: </a:t>
            </a:r>
            <a:r>
              <a:rPr lang="en-US" sz="2775" i="1">
                <a:solidFill>
                  <a:srgbClr val="FFFFFF"/>
                </a:solidFill>
                <a:latin typeface="Raleway Italics"/>
                <a:ea typeface="Raleway Italics"/>
                <a:cs typeface="Raleway Italics"/>
                <a:sym typeface="Raleway Italics"/>
              </a:rPr>
              <a:t> Self-driving cars, Mobile robots, Autonomous drones</a:t>
            </a:r>
          </a:p>
          <a:p>
            <a:pPr algn="l">
              <a:lnSpc>
                <a:spcPts val="3580"/>
              </a:lnSpc>
            </a:pPr>
            <a:endParaRPr lang="en-US" sz="2775" i="1">
              <a:solidFill>
                <a:srgbClr val="FFFFFF"/>
              </a:solidFill>
              <a:latin typeface="Raleway Italics"/>
              <a:ea typeface="Raleway Italics"/>
              <a:cs typeface="Raleway Italics"/>
              <a:sym typeface="Raleway Italic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361B70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314761">
            <a:off x="5680419" y="6404287"/>
            <a:ext cx="19149891" cy="6989710"/>
          </a:xfrm>
          <a:custGeom>
            <a:avLst/>
            <a:gdLst/>
            <a:ahLst/>
            <a:cxnLst/>
            <a:rect l="l" t="t" r="r" b="b"/>
            <a:pathLst>
              <a:path w="19149891" h="6989710">
                <a:moveTo>
                  <a:pt x="0" y="0"/>
                </a:moveTo>
                <a:lnTo>
                  <a:pt x="19149891" y="0"/>
                </a:lnTo>
                <a:lnTo>
                  <a:pt x="19149891" y="6989711"/>
                </a:lnTo>
                <a:lnTo>
                  <a:pt x="0" y="69897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0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1572293" flipV="1">
            <a:off x="3960635" y="-5525403"/>
            <a:ext cx="19149891" cy="6989710"/>
          </a:xfrm>
          <a:custGeom>
            <a:avLst/>
            <a:gdLst/>
            <a:ahLst/>
            <a:cxnLst/>
            <a:rect l="l" t="t" r="r" b="b"/>
            <a:pathLst>
              <a:path w="19149891" h="6989710">
                <a:moveTo>
                  <a:pt x="0" y="6989711"/>
                </a:moveTo>
                <a:lnTo>
                  <a:pt x="19149891" y="6989711"/>
                </a:lnTo>
                <a:lnTo>
                  <a:pt x="19149891" y="0"/>
                </a:lnTo>
                <a:lnTo>
                  <a:pt x="0" y="0"/>
                </a:lnTo>
                <a:lnTo>
                  <a:pt x="0" y="6989711"/>
                </a:lnTo>
                <a:close/>
              </a:path>
            </a:pathLst>
          </a:custGeom>
          <a:blipFill>
            <a:blip r:embed="rId2">
              <a:alphaModFix amt="80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7434481" y="1365543"/>
            <a:ext cx="658167" cy="595940"/>
          </a:xfrm>
          <a:custGeom>
            <a:avLst/>
            <a:gdLst/>
            <a:ahLst/>
            <a:cxnLst/>
            <a:rect l="l" t="t" r="r" b="b"/>
            <a:pathLst>
              <a:path w="658167" h="595940">
                <a:moveTo>
                  <a:pt x="0" y="0"/>
                </a:moveTo>
                <a:lnTo>
                  <a:pt x="658167" y="0"/>
                </a:lnTo>
                <a:lnTo>
                  <a:pt x="658167" y="595940"/>
                </a:lnTo>
                <a:lnTo>
                  <a:pt x="0" y="5959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14480054" y="8864362"/>
            <a:ext cx="3427871" cy="787875"/>
            <a:chOff x="0" y="0"/>
            <a:chExt cx="1768157" cy="4064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768157" cy="406400"/>
            </a:xfrm>
            <a:custGeom>
              <a:avLst/>
              <a:gdLst/>
              <a:ahLst/>
              <a:cxnLst/>
              <a:rect l="l" t="t" r="r" b="b"/>
              <a:pathLst>
                <a:path w="1768157" h="406400">
                  <a:moveTo>
                    <a:pt x="1564957" y="0"/>
                  </a:moveTo>
                  <a:cubicBezTo>
                    <a:pt x="1677182" y="0"/>
                    <a:pt x="1768157" y="90976"/>
                    <a:pt x="1768157" y="203200"/>
                  </a:cubicBezTo>
                  <a:cubicBezTo>
                    <a:pt x="1768157" y="315424"/>
                    <a:pt x="1677182" y="406400"/>
                    <a:pt x="1564957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32A64">
                    <a:alpha val="100000"/>
                  </a:srgbClr>
                </a:gs>
                <a:gs pos="100000">
                  <a:srgbClr val="414C94">
                    <a:alpha val="100000"/>
                  </a:srgbClr>
                </a:gs>
              </a:gsLst>
              <a:lin ang="0"/>
            </a:gradFill>
            <a:ln w="3810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768157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83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6808869" y="9191140"/>
            <a:ext cx="369584" cy="174713"/>
          </a:xfrm>
          <a:custGeom>
            <a:avLst/>
            <a:gdLst/>
            <a:ahLst/>
            <a:cxnLst/>
            <a:rect l="l" t="t" r="r" b="b"/>
            <a:pathLst>
              <a:path w="369584" h="174713">
                <a:moveTo>
                  <a:pt x="0" y="0"/>
                </a:moveTo>
                <a:lnTo>
                  <a:pt x="369585" y="0"/>
                </a:lnTo>
                <a:lnTo>
                  <a:pt x="369585" y="174712"/>
                </a:lnTo>
                <a:lnTo>
                  <a:pt x="0" y="17471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2455096" y="7489141"/>
            <a:ext cx="2797859" cy="2797859"/>
            <a:chOff x="0" y="0"/>
            <a:chExt cx="14840029" cy="14840029"/>
          </a:xfrm>
        </p:grpSpPr>
        <p:sp>
          <p:nvSpPr>
            <p:cNvPr id="10" name="Freeform 10"/>
            <p:cNvSpPr/>
            <p:nvPr/>
          </p:nvSpPr>
          <p:spPr>
            <a:xfrm>
              <a:off x="-366471" y="-11891"/>
              <a:ext cx="15572971" cy="14863810"/>
            </a:xfrm>
            <a:custGeom>
              <a:avLst/>
              <a:gdLst/>
              <a:ahLst/>
              <a:cxnLst/>
              <a:rect l="l" t="t" r="r" b="b"/>
              <a:pathLst>
                <a:path w="15572971" h="14863810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solidFill>
              <a:srgbClr val="36E9F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-156193" y="188812"/>
              <a:ext cx="15152415" cy="14462405"/>
            </a:xfrm>
            <a:custGeom>
              <a:avLst/>
              <a:gdLst/>
              <a:ahLst/>
              <a:cxnLst/>
              <a:rect l="l" t="t" r="r" b="b"/>
              <a:pathLst>
                <a:path w="15152415" h="1446240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223301" y="551024"/>
              <a:ext cx="14393427" cy="13737979"/>
            </a:xfrm>
            <a:custGeom>
              <a:avLst/>
              <a:gdLst/>
              <a:ahLst/>
              <a:cxnLst/>
              <a:rect l="l" t="t" r="r" b="b"/>
              <a:pathLst>
                <a:path w="14393427" h="13737979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7"/>
              <a:stretch>
                <a:fillRect l="-24665" r="-24665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3" name="Group 13"/>
          <p:cNvGrpSpPr>
            <a:grpSpLocks noChangeAspect="1"/>
          </p:cNvGrpSpPr>
          <p:nvPr/>
        </p:nvGrpSpPr>
        <p:grpSpPr>
          <a:xfrm>
            <a:off x="11472645" y="7465433"/>
            <a:ext cx="2797859" cy="2797859"/>
            <a:chOff x="0" y="0"/>
            <a:chExt cx="14840029" cy="14840029"/>
          </a:xfrm>
        </p:grpSpPr>
        <p:sp>
          <p:nvSpPr>
            <p:cNvPr id="14" name="Freeform 14"/>
            <p:cNvSpPr/>
            <p:nvPr/>
          </p:nvSpPr>
          <p:spPr>
            <a:xfrm>
              <a:off x="-366471" y="-11891"/>
              <a:ext cx="15572971" cy="14863810"/>
            </a:xfrm>
            <a:custGeom>
              <a:avLst/>
              <a:gdLst/>
              <a:ahLst/>
              <a:cxnLst/>
              <a:rect l="l" t="t" r="r" b="b"/>
              <a:pathLst>
                <a:path w="15572971" h="14863810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solidFill>
              <a:srgbClr val="36E9F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-156193" y="188812"/>
              <a:ext cx="15152415" cy="14462405"/>
            </a:xfrm>
            <a:custGeom>
              <a:avLst/>
              <a:gdLst/>
              <a:ahLst/>
              <a:cxnLst/>
              <a:rect l="l" t="t" r="r" b="b"/>
              <a:pathLst>
                <a:path w="15152415" h="1446240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223301" y="551024"/>
              <a:ext cx="14393427" cy="13737979"/>
            </a:xfrm>
            <a:custGeom>
              <a:avLst/>
              <a:gdLst/>
              <a:ahLst/>
              <a:cxnLst/>
              <a:rect l="l" t="t" r="r" b="b"/>
              <a:pathLst>
                <a:path w="14393427" h="13737979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8"/>
              <a:stretch>
                <a:fillRect l="-24618" r="-24618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8405779" y="1539425"/>
            <a:ext cx="2493294" cy="3053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67"/>
              </a:lnSpc>
            </a:pPr>
            <a:r>
              <a:rPr lang="en-US" sz="2386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thynk unlimited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5079611" y="9174459"/>
            <a:ext cx="1518989" cy="2556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97"/>
              </a:lnSpc>
            </a:pPr>
            <a:r>
              <a:rPr lang="en-US" sz="1997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next slide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1522" y="2324442"/>
            <a:ext cx="18084957" cy="2068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61"/>
              </a:lnSpc>
            </a:pPr>
            <a:r>
              <a:rPr lang="en-US" sz="8380" b="1">
                <a:solidFill>
                  <a:srgbClr val="36E9FD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Input Data and Expected Output</a:t>
            </a:r>
          </a:p>
          <a:p>
            <a:pPr algn="ctr">
              <a:lnSpc>
                <a:spcPts val="7961"/>
              </a:lnSpc>
            </a:pPr>
            <a:endParaRPr lang="en-US" sz="8380" b="1">
              <a:solidFill>
                <a:srgbClr val="36E9FD"/>
              </a:solidFill>
              <a:latin typeface="Montserrat Semi-Bold"/>
              <a:ea typeface="Montserrat Semi-Bold"/>
              <a:cs typeface="Montserrat Semi-Bold"/>
              <a:sym typeface="Montserrat Semi-Bold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877910" y="3553227"/>
            <a:ext cx="6203199" cy="3602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63"/>
              </a:lnSpc>
            </a:pPr>
            <a:r>
              <a:rPr lang="en-US" sz="3150" b="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Input Data:</a:t>
            </a:r>
          </a:p>
          <a:p>
            <a:pPr algn="l">
              <a:lnSpc>
                <a:spcPts val="4063"/>
              </a:lnSpc>
            </a:pPr>
            <a:r>
              <a:rPr lang="en-US" sz="3150" i="1">
                <a:solidFill>
                  <a:srgbClr val="FFFFFF"/>
                </a:solidFill>
                <a:latin typeface="Raleway Italics"/>
                <a:ea typeface="Raleway Italics"/>
                <a:cs typeface="Raleway Italics"/>
                <a:sym typeface="Raleway Italics"/>
              </a:rPr>
              <a:t>· A 2D grid with discrete cells.</a:t>
            </a:r>
          </a:p>
          <a:p>
            <a:pPr algn="l">
              <a:lnSpc>
                <a:spcPts val="4063"/>
              </a:lnSpc>
            </a:pPr>
            <a:r>
              <a:rPr lang="en-US" sz="3150" i="1">
                <a:solidFill>
                  <a:srgbClr val="FFFFFF"/>
                </a:solidFill>
                <a:latin typeface="Raleway Italics"/>
                <a:ea typeface="Raleway Italics"/>
                <a:cs typeface="Raleway Italics"/>
                <a:sym typeface="Raleway Italics"/>
              </a:rPr>
              <a:t>· Agent's starting and goal positions.</a:t>
            </a:r>
          </a:p>
          <a:p>
            <a:pPr algn="l">
              <a:lnSpc>
                <a:spcPts val="4063"/>
              </a:lnSpc>
            </a:pPr>
            <a:r>
              <a:rPr lang="en-US" sz="3150" i="1">
                <a:solidFill>
                  <a:srgbClr val="FFFFFF"/>
                </a:solidFill>
                <a:latin typeface="Raleway Italics"/>
                <a:ea typeface="Raleway Italics"/>
                <a:cs typeface="Raleway Italics"/>
                <a:sym typeface="Raleway Italics"/>
              </a:rPr>
              <a:t>· Coordinates of static and moving obstacles.</a:t>
            </a:r>
          </a:p>
          <a:p>
            <a:pPr algn="ctr">
              <a:lnSpc>
                <a:spcPts val="4063"/>
              </a:lnSpc>
            </a:pPr>
            <a:endParaRPr lang="en-US" sz="3150" i="1">
              <a:solidFill>
                <a:srgbClr val="FFFFFF"/>
              </a:solidFill>
              <a:latin typeface="Raleway Italics"/>
              <a:ea typeface="Raleway Italics"/>
              <a:cs typeface="Raleway Italics"/>
              <a:sym typeface="Raleway Italics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9990790" y="3553227"/>
            <a:ext cx="7002871" cy="41168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63"/>
              </a:lnSpc>
            </a:pPr>
            <a:r>
              <a:rPr lang="en-US" sz="3150" b="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Expected Output:</a:t>
            </a:r>
          </a:p>
          <a:p>
            <a:pPr algn="l">
              <a:lnSpc>
                <a:spcPts val="4063"/>
              </a:lnSpc>
            </a:pPr>
            <a:r>
              <a:rPr lang="en-US" sz="3150" i="1">
                <a:solidFill>
                  <a:srgbClr val="FFFFFF"/>
                </a:solidFill>
                <a:latin typeface="Raleway Italics"/>
                <a:ea typeface="Raleway Italics"/>
                <a:cs typeface="Raleway Italics"/>
                <a:sym typeface="Raleway Italics"/>
              </a:rPr>
              <a:t>· An optimal trajectory ensuring safe navigation.</a:t>
            </a:r>
          </a:p>
          <a:p>
            <a:pPr algn="l">
              <a:lnSpc>
                <a:spcPts val="4063"/>
              </a:lnSpc>
            </a:pPr>
            <a:r>
              <a:rPr lang="en-US" sz="3150" i="1">
                <a:solidFill>
                  <a:srgbClr val="FFFFFF"/>
                </a:solidFill>
                <a:latin typeface="Raleway Italics"/>
                <a:ea typeface="Raleway Italics"/>
                <a:cs typeface="Raleway Italics"/>
                <a:sym typeface="Raleway Italics"/>
              </a:rPr>
              <a:t>· Movement decisions for each timestep.</a:t>
            </a:r>
          </a:p>
          <a:p>
            <a:pPr algn="l">
              <a:lnSpc>
                <a:spcPts val="4063"/>
              </a:lnSpc>
            </a:pPr>
            <a:r>
              <a:rPr lang="en-US" sz="3150" i="1">
                <a:solidFill>
                  <a:srgbClr val="FFFFFF"/>
                </a:solidFill>
                <a:latin typeface="Raleway Italics"/>
                <a:ea typeface="Raleway Italics"/>
                <a:cs typeface="Raleway Italics"/>
                <a:sym typeface="Raleway Italics"/>
              </a:rPr>
              <a:t>· Real-time visualization of the agent’s path within the dynamic environment.</a:t>
            </a:r>
          </a:p>
          <a:p>
            <a:pPr algn="ctr">
              <a:lnSpc>
                <a:spcPts val="4063"/>
              </a:lnSpc>
            </a:pPr>
            <a:endParaRPr lang="en-US" sz="3150" i="1">
              <a:solidFill>
                <a:srgbClr val="FFFFFF"/>
              </a:solidFill>
              <a:latin typeface="Raleway Italics"/>
              <a:ea typeface="Raleway Italics"/>
              <a:cs typeface="Raleway Italics"/>
              <a:sym typeface="Raleway Italic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361B70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242831">
            <a:off x="-183072" y="9034920"/>
            <a:ext cx="19149891" cy="6989710"/>
          </a:xfrm>
          <a:custGeom>
            <a:avLst/>
            <a:gdLst/>
            <a:ahLst/>
            <a:cxnLst/>
            <a:rect l="l" t="t" r="r" b="b"/>
            <a:pathLst>
              <a:path w="19149891" h="6989710">
                <a:moveTo>
                  <a:pt x="0" y="0"/>
                </a:moveTo>
                <a:lnTo>
                  <a:pt x="19149891" y="0"/>
                </a:lnTo>
                <a:lnTo>
                  <a:pt x="19149891" y="6989711"/>
                </a:lnTo>
                <a:lnTo>
                  <a:pt x="0" y="69897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0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438710" flipV="1">
            <a:off x="-4529841" y="-5573153"/>
            <a:ext cx="19149891" cy="6989710"/>
          </a:xfrm>
          <a:custGeom>
            <a:avLst/>
            <a:gdLst/>
            <a:ahLst/>
            <a:cxnLst/>
            <a:rect l="l" t="t" r="r" b="b"/>
            <a:pathLst>
              <a:path w="19149891" h="6989710">
                <a:moveTo>
                  <a:pt x="0" y="6989710"/>
                </a:moveTo>
                <a:lnTo>
                  <a:pt x="19149891" y="6989710"/>
                </a:lnTo>
                <a:lnTo>
                  <a:pt x="19149891" y="0"/>
                </a:lnTo>
                <a:lnTo>
                  <a:pt x="0" y="0"/>
                </a:lnTo>
                <a:lnTo>
                  <a:pt x="0" y="6989710"/>
                </a:lnTo>
                <a:close/>
              </a:path>
            </a:pathLst>
          </a:custGeom>
          <a:blipFill>
            <a:blip r:embed="rId2">
              <a:alphaModFix amt="80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7434481" y="1365543"/>
            <a:ext cx="658167" cy="595940"/>
          </a:xfrm>
          <a:custGeom>
            <a:avLst/>
            <a:gdLst/>
            <a:ahLst/>
            <a:cxnLst/>
            <a:rect l="l" t="t" r="r" b="b"/>
            <a:pathLst>
              <a:path w="658167" h="595940">
                <a:moveTo>
                  <a:pt x="0" y="0"/>
                </a:moveTo>
                <a:lnTo>
                  <a:pt x="658167" y="0"/>
                </a:lnTo>
                <a:lnTo>
                  <a:pt x="658167" y="595940"/>
                </a:lnTo>
                <a:lnTo>
                  <a:pt x="0" y="5959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-5308566" y="2057400"/>
            <a:ext cx="9272016" cy="8229600"/>
          </a:xfrm>
          <a:custGeom>
            <a:avLst/>
            <a:gdLst/>
            <a:ahLst/>
            <a:cxnLst/>
            <a:rect l="l" t="t" r="r" b="b"/>
            <a:pathLst>
              <a:path w="9272016" h="8229600">
                <a:moveTo>
                  <a:pt x="0" y="0"/>
                </a:moveTo>
                <a:lnTo>
                  <a:pt x="9272016" y="0"/>
                </a:lnTo>
                <a:lnTo>
                  <a:pt x="927201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8999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3963450" y="2543837"/>
            <a:ext cx="11023527" cy="2129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43"/>
              </a:lnSpc>
            </a:pPr>
            <a:r>
              <a:rPr lang="en-US" sz="8572" b="1">
                <a:solidFill>
                  <a:srgbClr val="36E9FD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Dataset Overview</a:t>
            </a:r>
          </a:p>
          <a:p>
            <a:pPr algn="ctr">
              <a:lnSpc>
                <a:spcPts val="8143"/>
              </a:lnSpc>
            </a:pPr>
            <a:endParaRPr lang="en-US" sz="8572" b="1">
              <a:solidFill>
                <a:srgbClr val="36E9FD"/>
              </a:solidFill>
              <a:latin typeface="Montserrat Semi-Bold"/>
              <a:ea typeface="Montserrat Semi-Bold"/>
              <a:cs typeface="Montserrat Semi-Bold"/>
              <a:sym typeface="Montserrat Semi-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3496288" y="3713828"/>
            <a:ext cx="11791171" cy="1020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33"/>
              </a:lnSpc>
            </a:pPr>
            <a:r>
              <a:rPr lang="en-US" sz="3126" b="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Dataset Structure: </a:t>
            </a:r>
            <a:r>
              <a:rPr lang="en-US" sz="3126" i="1">
                <a:solidFill>
                  <a:srgbClr val="FFFFFF"/>
                </a:solidFill>
                <a:latin typeface="Raleway Italics"/>
                <a:ea typeface="Raleway Italics"/>
                <a:cs typeface="Raleway Italics"/>
                <a:sym typeface="Raleway Italics"/>
              </a:rPr>
              <a:t>Each data sample records movement context:</a:t>
            </a:r>
          </a:p>
          <a:p>
            <a:pPr algn="ctr">
              <a:lnSpc>
                <a:spcPts val="4033"/>
              </a:lnSpc>
            </a:pPr>
            <a:endParaRPr lang="en-US" sz="3126" i="1">
              <a:solidFill>
                <a:srgbClr val="FFFFFF"/>
              </a:solidFill>
              <a:latin typeface="Raleway Italics"/>
              <a:ea typeface="Raleway Italics"/>
              <a:cs typeface="Raleway Italics"/>
              <a:sym typeface="Raleway Italics"/>
            </a:endParaRPr>
          </a:p>
        </p:txBody>
      </p:sp>
      <p:sp>
        <p:nvSpPr>
          <p:cNvPr id="8" name="Freeform 8"/>
          <p:cNvSpPr/>
          <p:nvPr/>
        </p:nvSpPr>
        <p:spPr>
          <a:xfrm>
            <a:off x="13054474" y="2209800"/>
            <a:ext cx="9272016" cy="8229600"/>
          </a:xfrm>
          <a:custGeom>
            <a:avLst/>
            <a:gdLst/>
            <a:ahLst/>
            <a:cxnLst/>
            <a:rect l="l" t="t" r="r" b="b"/>
            <a:pathLst>
              <a:path w="9272016" h="8229600">
                <a:moveTo>
                  <a:pt x="0" y="0"/>
                </a:moveTo>
                <a:lnTo>
                  <a:pt x="9272016" y="0"/>
                </a:lnTo>
                <a:lnTo>
                  <a:pt x="927201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8999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3859720" y="4381108"/>
            <a:ext cx="11064307" cy="867490"/>
          </a:xfrm>
          <a:custGeom>
            <a:avLst/>
            <a:gdLst/>
            <a:ahLst/>
            <a:cxnLst/>
            <a:rect l="l" t="t" r="r" b="b"/>
            <a:pathLst>
              <a:path w="11064307" h="867490">
                <a:moveTo>
                  <a:pt x="0" y="0"/>
                </a:moveTo>
                <a:lnTo>
                  <a:pt x="11064307" y="0"/>
                </a:lnTo>
                <a:lnTo>
                  <a:pt x="11064307" y="867491"/>
                </a:lnTo>
                <a:lnTo>
                  <a:pt x="0" y="86749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8405779" y="1539425"/>
            <a:ext cx="2493294" cy="3053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67"/>
              </a:lnSpc>
            </a:pPr>
            <a:r>
              <a:rPr lang="en-US" sz="2386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thynk unlimited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496288" y="5312587"/>
            <a:ext cx="11791171" cy="10120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33"/>
              </a:lnSpc>
            </a:pPr>
            <a:r>
              <a:rPr lang="en-US" sz="3126" i="1">
                <a:solidFill>
                  <a:srgbClr val="FFFFFF"/>
                </a:solidFill>
                <a:latin typeface="Raleway Italics"/>
                <a:ea typeface="Raleway Italics"/>
                <a:cs typeface="Raleway Italics"/>
                <a:sym typeface="Raleway Italics"/>
              </a:rPr>
              <a:t>Data is stored in CSV format for easy processing.</a:t>
            </a:r>
          </a:p>
          <a:p>
            <a:pPr algn="ctr">
              <a:lnSpc>
                <a:spcPts val="4033"/>
              </a:lnSpc>
            </a:pPr>
            <a:endParaRPr lang="en-US" sz="3126" i="1">
              <a:solidFill>
                <a:srgbClr val="FFFFFF"/>
              </a:solidFill>
              <a:latin typeface="Raleway Italics"/>
              <a:ea typeface="Raleway Italics"/>
              <a:cs typeface="Raleway Italics"/>
              <a:sym typeface="Raleway Italics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4991701" y="6962775"/>
            <a:ext cx="8800344" cy="30313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33"/>
              </a:lnSpc>
            </a:pPr>
            <a:r>
              <a:rPr lang="en-US" sz="3126" b="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Dataset Generation Process:</a:t>
            </a:r>
          </a:p>
          <a:p>
            <a:pPr algn="l">
              <a:lnSpc>
                <a:spcPts val="4033"/>
              </a:lnSpc>
            </a:pPr>
            <a:r>
              <a:rPr lang="en-US" sz="3126" i="1">
                <a:solidFill>
                  <a:srgbClr val="FFFFFF"/>
                </a:solidFill>
                <a:latin typeface="Raleway Italics"/>
                <a:ea typeface="Raleway Italics"/>
                <a:cs typeface="Raleway Italics"/>
                <a:sym typeface="Raleway Italics"/>
              </a:rPr>
              <a:t>· Randomly placing static and moving obstacles.</a:t>
            </a:r>
          </a:p>
          <a:p>
            <a:pPr algn="l">
              <a:lnSpc>
                <a:spcPts val="4033"/>
              </a:lnSpc>
            </a:pPr>
            <a:r>
              <a:rPr lang="en-US" sz="3126" i="1">
                <a:solidFill>
                  <a:srgbClr val="FFFFFF"/>
                </a:solidFill>
                <a:latin typeface="Raleway Italics"/>
                <a:ea typeface="Raleway Italics"/>
                <a:cs typeface="Raleway Italics"/>
                <a:sym typeface="Raleway Italics"/>
              </a:rPr>
              <a:t>· Randomly selecting start and goal positions.</a:t>
            </a:r>
          </a:p>
          <a:p>
            <a:pPr algn="l">
              <a:lnSpc>
                <a:spcPts val="4033"/>
              </a:lnSpc>
            </a:pPr>
            <a:r>
              <a:rPr lang="en-US" sz="3126" i="1">
                <a:solidFill>
                  <a:srgbClr val="FFFFFF"/>
                </a:solidFill>
                <a:latin typeface="Raleway Italics"/>
                <a:ea typeface="Raleway Italics"/>
                <a:cs typeface="Raleway Italics"/>
                <a:sym typeface="Raleway Italics"/>
              </a:rPr>
              <a:t>· Simulating expert behavior using Hybrid A* to </a:t>
            </a:r>
          </a:p>
          <a:p>
            <a:pPr algn="l">
              <a:lnSpc>
                <a:spcPts val="4033"/>
              </a:lnSpc>
            </a:pPr>
            <a:r>
              <a:rPr lang="en-US" sz="3126" i="1">
                <a:solidFill>
                  <a:srgbClr val="FFFFFF"/>
                </a:solidFill>
                <a:latin typeface="Raleway Italics"/>
                <a:ea typeface="Raleway Italics"/>
                <a:cs typeface="Raleway Italics"/>
                <a:sym typeface="Raleway Italics"/>
              </a:rPr>
              <a:t>generate training samples.</a:t>
            </a:r>
          </a:p>
          <a:p>
            <a:pPr algn="l">
              <a:lnSpc>
                <a:spcPts val="4033"/>
              </a:lnSpc>
            </a:pPr>
            <a:endParaRPr lang="en-US" sz="3126" i="1">
              <a:solidFill>
                <a:srgbClr val="FFFFFF"/>
              </a:solidFill>
              <a:latin typeface="Raleway Italics"/>
              <a:ea typeface="Raleway Italics"/>
              <a:cs typeface="Raleway Italics"/>
              <a:sym typeface="Raleway Italic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32A64">
                <a:alpha val="100000"/>
              </a:srgbClr>
            </a:gs>
            <a:gs pos="100000">
              <a:srgbClr val="414C94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572293" flipV="1">
            <a:off x="8617506" y="-3131115"/>
            <a:ext cx="19149891" cy="6989710"/>
          </a:xfrm>
          <a:custGeom>
            <a:avLst/>
            <a:gdLst/>
            <a:ahLst/>
            <a:cxnLst/>
            <a:rect l="l" t="t" r="r" b="b"/>
            <a:pathLst>
              <a:path w="19149891" h="6989710">
                <a:moveTo>
                  <a:pt x="0" y="6989710"/>
                </a:moveTo>
                <a:lnTo>
                  <a:pt x="19149891" y="6989710"/>
                </a:lnTo>
                <a:lnTo>
                  <a:pt x="19149891" y="0"/>
                </a:lnTo>
                <a:lnTo>
                  <a:pt x="0" y="0"/>
                </a:lnTo>
                <a:lnTo>
                  <a:pt x="0" y="6989710"/>
                </a:lnTo>
                <a:close/>
              </a:path>
            </a:pathLst>
          </a:custGeom>
          <a:blipFill>
            <a:blip r:embed="rId2">
              <a:alphaModFix amt="80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430946" y="9258300"/>
            <a:ext cx="19149891" cy="6989710"/>
          </a:xfrm>
          <a:custGeom>
            <a:avLst/>
            <a:gdLst/>
            <a:ahLst/>
            <a:cxnLst/>
            <a:rect l="l" t="t" r="r" b="b"/>
            <a:pathLst>
              <a:path w="19149891" h="6989710">
                <a:moveTo>
                  <a:pt x="0" y="0"/>
                </a:moveTo>
                <a:lnTo>
                  <a:pt x="19149892" y="0"/>
                </a:lnTo>
                <a:lnTo>
                  <a:pt x="19149892" y="6989710"/>
                </a:lnTo>
                <a:lnTo>
                  <a:pt x="0" y="69897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0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2205006" y="432760"/>
            <a:ext cx="658167" cy="595940"/>
          </a:xfrm>
          <a:custGeom>
            <a:avLst/>
            <a:gdLst/>
            <a:ahLst/>
            <a:cxnLst/>
            <a:rect l="l" t="t" r="r" b="b"/>
            <a:pathLst>
              <a:path w="658167" h="595940">
                <a:moveTo>
                  <a:pt x="0" y="0"/>
                </a:moveTo>
                <a:lnTo>
                  <a:pt x="658166" y="0"/>
                </a:lnTo>
                <a:lnTo>
                  <a:pt x="658166" y="595940"/>
                </a:lnTo>
                <a:lnTo>
                  <a:pt x="0" y="5959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2346705" y="9277350"/>
            <a:ext cx="3427871" cy="787875"/>
            <a:chOff x="0" y="0"/>
            <a:chExt cx="1768157" cy="4064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768157" cy="406400"/>
            </a:xfrm>
            <a:custGeom>
              <a:avLst/>
              <a:gdLst/>
              <a:ahLst/>
              <a:cxnLst/>
              <a:rect l="l" t="t" r="r" b="b"/>
              <a:pathLst>
                <a:path w="1768157" h="406400">
                  <a:moveTo>
                    <a:pt x="1564957" y="0"/>
                  </a:moveTo>
                  <a:cubicBezTo>
                    <a:pt x="1677182" y="0"/>
                    <a:pt x="1768157" y="90976"/>
                    <a:pt x="1768157" y="203200"/>
                  </a:cubicBezTo>
                  <a:cubicBezTo>
                    <a:pt x="1768157" y="315424"/>
                    <a:pt x="1677182" y="406400"/>
                    <a:pt x="1564957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32A64">
                    <a:alpha val="100000"/>
                  </a:srgbClr>
                </a:gs>
                <a:gs pos="100000">
                  <a:srgbClr val="414C94">
                    <a:alpha val="100000"/>
                  </a:srgbClr>
                </a:gs>
              </a:gsLst>
              <a:lin ang="0"/>
            </a:gradFill>
            <a:ln w="3810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768157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83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4465251" y="9583931"/>
            <a:ext cx="369584" cy="174713"/>
          </a:xfrm>
          <a:custGeom>
            <a:avLst/>
            <a:gdLst/>
            <a:ahLst/>
            <a:cxnLst/>
            <a:rect l="l" t="t" r="r" b="b"/>
            <a:pathLst>
              <a:path w="369584" h="174713">
                <a:moveTo>
                  <a:pt x="0" y="0"/>
                </a:moveTo>
                <a:lnTo>
                  <a:pt x="369584" y="0"/>
                </a:lnTo>
                <a:lnTo>
                  <a:pt x="369584" y="174713"/>
                </a:lnTo>
                <a:lnTo>
                  <a:pt x="0" y="17471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2534089" y="4372241"/>
            <a:ext cx="7179717" cy="1542517"/>
          </a:xfrm>
          <a:custGeom>
            <a:avLst/>
            <a:gdLst/>
            <a:ahLst/>
            <a:cxnLst/>
            <a:rect l="l" t="t" r="r" b="b"/>
            <a:pathLst>
              <a:path w="7179717" h="1542517">
                <a:moveTo>
                  <a:pt x="0" y="0"/>
                </a:moveTo>
                <a:lnTo>
                  <a:pt x="7179717" y="0"/>
                </a:lnTo>
                <a:lnTo>
                  <a:pt x="7179717" y="1542518"/>
                </a:lnTo>
                <a:lnTo>
                  <a:pt x="0" y="154251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9713806" y="4372241"/>
            <a:ext cx="6545276" cy="1542517"/>
          </a:xfrm>
          <a:custGeom>
            <a:avLst/>
            <a:gdLst/>
            <a:ahLst/>
            <a:cxnLst/>
            <a:rect l="l" t="t" r="r" b="b"/>
            <a:pathLst>
              <a:path w="6545276" h="1542517">
                <a:moveTo>
                  <a:pt x="0" y="0"/>
                </a:moveTo>
                <a:lnTo>
                  <a:pt x="6545277" y="0"/>
                </a:lnTo>
                <a:lnTo>
                  <a:pt x="6545277" y="1542518"/>
                </a:lnTo>
                <a:lnTo>
                  <a:pt x="0" y="154251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4186662" y="7311601"/>
            <a:ext cx="9914676" cy="1834331"/>
          </a:xfrm>
          <a:custGeom>
            <a:avLst/>
            <a:gdLst/>
            <a:ahLst/>
            <a:cxnLst/>
            <a:rect l="l" t="t" r="r" b="b"/>
            <a:pathLst>
              <a:path w="9914676" h="1834331">
                <a:moveTo>
                  <a:pt x="0" y="0"/>
                </a:moveTo>
                <a:lnTo>
                  <a:pt x="9914676" y="0"/>
                </a:lnTo>
                <a:lnTo>
                  <a:pt x="9914676" y="1834331"/>
                </a:lnTo>
                <a:lnTo>
                  <a:pt x="0" y="183433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3176303" y="606642"/>
            <a:ext cx="2493294" cy="3053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67"/>
              </a:lnSpc>
            </a:pPr>
            <a:r>
              <a:rPr lang="en-US" sz="2386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thynk unlimited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946262" y="9587447"/>
            <a:ext cx="1518989" cy="2556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97"/>
              </a:lnSpc>
            </a:pPr>
            <a:r>
              <a:rPr lang="en-US" sz="1997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next slide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534089" y="730467"/>
            <a:ext cx="14082997" cy="19540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53"/>
              </a:lnSpc>
            </a:pPr>
            <a:r>
              <a:rPr lang="en-US" sz="7845" b="1">
                <a:solidFill>
                  <a:srgbClr val="FFFFFF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Pathfinding </a:t>
            </a:r>
          </a:p>
          <a:p>
            <a:pPr algn="ctr">
              <a:lnSpc>
                <a:spcPts val="7453"/>
              </a:lnSpc>
            </a:pPr>
            <a:r>
              <a:rPr lang="en-US" sz="7845" b="1">
                <a:solidFill>
                  <a:srgbClr val="FFFFFF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Algorithm - Hybrid A*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182653" y="2922412"/>
            <a:ext cx="13434432" cy="1022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41"/>
              </a:lnSpc>
            </a:pPr>
            <a:r>
              <a:rPr lang="en-US" sz="3132" i="1" dirty="0">
                <a:solidFill>
                  <a:srgbClr val="FFFFFF"/>
                </a:solidFill>
                <a:latin typeface="Raleway Italics"/>
                <a:ea typeface="Raleway Italics"/>
                <a:cs typeface="Raleway Italics"/>
                <a:sym typeface="Raleway Italics"/>
              </a:rPr>
              <a:t>Hybrid A* extends A* for continuous and dynamic environments. Formula for computing total path cost: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669597" y="6684826"/>
            <a:ext cx="13434432" cy="512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41"/>
              </a:lnSpc>
            </a:pPr>
            <a:r>
              <a:rPr lang="en-US" sz="3132" i="1">
                <a:solidFill>
                  <a:srgbClr val="FFFFFF"/>
                </a:solidFill>
                <a:latin typeface="Raleway Italics"/>
                <a:ea typeface="Raleway Italics"/>
                <a:cs typeface="Raleway Italics"/>
                <a:sym typeface="Raleway Italics"/>
              </a:rPr>
              <a:t>Using Euclidean Distance as heuristic: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32A64">
                <a:alpha val="100000"/>
              </a:srgbClr>
            </a:gs>
            <a:gs pos="100000">
              <a:srgbClr val="414C94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314761">
            <a:off x="5671936" y="7193077"/>
            <a:ext cx="19149891" cy="6989710"/>
          </a:xfrm>
          <a:custGeom>
            <a:avLst/>
            <a:gdLst/>
            <a:ahLst/>
            <a:cxnLst/>
            <a:rect l="l" t="t" r="r" b="b"/>
            <a:pathLst>
              <a:path w="19149891" h="6989710">
                <a:moveTo>
                  <a:pt x="0" y="0"/>
                </a:moveTo>
                <a:lnTo>
                  <a:pt x="19149891" y="0"/>
                </a:lnTo>
                <a:lnTo>
                  <a:pt x="19149891" y="6989710"/>
                </a:lnTo>
                <a:lnTo>
                  <a:pt x="0" y="69897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0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1572293" flipV="1">
            <a:off x="3960635" y="-5525403"/>
            <a:ext cx="19149891" cy="6989710"/>
          </a:xfrm>
          <a:custGeom>
            <a:avLst/>
            <a:gdLst/>
            <a:ahLst/>
            <a:cxnLst/>
            <a:rect l="l" t="t" r="r" b="b"/>
            <a:pathLst>
              <a:path w="19149891" h="6989710">
                <a:moveTo>
                  <a:pt x="0" y="6989711"/>
                </a:moveTo>
                <a:lnTo>
                  <a:pt x="19149891" y="6989711"/>
                </a:lnTo>
                <a:lnTo>
                  <a:pt x="19149891" y="0"/>
                </a:lnTo>
                <a:lnTo>
                  <a:pt x="0" y="0"/>
                </a:lnTo>
                <a:lnTo>
                  <a:pt x="0" y="6989711"/>
                </a:lnTo>
                <a:close/>
              </a:path>
            </a:pathLst>
          </a:custGeom>
          <a:blipFill>
            <a:blip r:embed="rId2">
              <a:alphaModFix amt="80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5059435" y="911969"/>
            <a:ext cx="658167" cy="595940"/>
          </a:xfrm>
          <a:custGeom>
            <a:avLst/>
            <a:gdLst/>
            <a:ahLst/>
            <a:cxnLst/>
            <a:rect l="l" t="t" r="r" b="b"/>
            <a:pathLst>
              <a:path w="658167" h="595940">
                <a:moveTo>
                  <a:pt x="0" y="0"/>
                </a:moveTo>
                <a:lnTo>
                  <a:pt x="658166" y="0"/>
                </a:lnTo>
                <a:lnTo>
                  <a:pt x="658166" y="595939"/>
                </a:lnTo>
                <a:lnTo>
                  <a:pt x="0" y="59593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5216029" y="8894172"/>
            <a:ext cx="3427871" cy="787875"/>
            <a:chOff x="0" y="0"/>
            <a:chExt cx="1768157" cy="4064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768157" cy="406400"/>
            </a:xfrm>
            <a:custGeom>
              <a:avLst/>
              <a:gdLst/>
              <a:ahLst/>
              <a:cxnLst/>
              <a:rect l="l" t="t" r="r" b="b"/>
              <a:pathLst>
                <a:path w="1768157" h="406400">
                  <a:moveTo>
                    <a:pt x="1564957" y="0"/>
                  </a:moveTo>
                  <a:cubicBezTo>
                    <a:pt x="1677182" y="0"/>
                    <a:pt x="1768157" y="90976"/>
                    <a:pt x="1768157" y="203200"/>
                  </a:cubicBezTo>
                  <a:cubicBezTo>
                    <a:pt x="1768157" y="315424"/>
                    <a:pt x="1677182" y="406400"/>
                    <a:pt x="1564957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32A64">
                    <a:alpha val="100000"/>
                  </a:srgbClr>
                </a:gs>
                <a:gs pos="100000">
                  <a:srgbClr val="414C94">
                    <a:alpha val="100000"/>
                  </a:srgbClr>
                </a:gs>
              </a:gsLst>
              <a:lin ang="0"/>
            </a:gradFill>
            <a:ln w="3810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768157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83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7544844" y="9220949"/>
            <a:ext cx="369584" cy="174713"/>
          </a:xfrm>
          <a:custGeom>
            <a:avLst/>
            <a:gdLst/>
            <a:ahLst/>
            <a:cxnLst/>
            <a:rect l="l" t="t" r="r" b="b"/>
            <a:pathLst>
              <a:path w="369584" h="174713">
                <a:moveTo>
                  <a:pt x="0" y="0"/>
                </a:moveTo>
                <a:lnTo>
                  <a:pt x="369585" y="0"/>
                </a:lnTo>
                <a:lnTo>
                  <a:pt x="369585" y="174713"/>
                </a:lnTo>
                <a:lnTo>
                  <a:pt x="0" y="17471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-779262" y="2114892"/>
            <a:ext cx="6809994" cy="8229600"/>
          </a:xfrm>
          <a:custGeom>
            <a:avLst/>
            <a:gdLst/>
            <a:ahLst/>
            <a:cxnLst/>
            <a:rect l="l" t="t" r="r" b="b"/>
            <a:pathLst>
              <a:path w="6809994" h="8229600">
                <a:moveTo>
                  <a:pt x="0" y="0"/>
                </a:moveTo>
                <a:lnTo>
                  <a:pt x="6809994" y="0"/>
                </a:lnTo>
                <a:lnTo>
                  <a:pt x="680999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4387421" y="1707933"/>
            <a:ext cx="13463573" cy="29399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95"/>
              </a:lnSpc>
            </a:pPr>
            <a:r>
              <a:rPr lang="en-US" sz="7995" b="1">
                <a:solidFill>
                  <a:srgbClr val="FFFFFF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 Machine Learning Model - Behavioral Cloning</a:t>
            </a:r>
          </a:p>
          <a:p>
            <a:pPr algn="l">
              <a:lnSpc>
                <a:spcPts val="7595"/>
              </a:lnSpc>
            </a:pPr>
            <a:endParaRPr lang="en-US" sz="7995" b="1">
              <a:solidFill>
                <a:srgbClr val="FFFFFF"/>
              </a:solidFill>
              <a:latin typeface="Montserrat Semi-Bold"/>
              <a:ea typeface="Montserrat Semi-Bold"/>
              <a:cs typeface="Montserrat Semi-Bold"/>
              <a:sym typeface="Montserrat Semi-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5059435" y="3834162"/>
            <a:ext cx="14041661" cy="2573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68"/>
              </a:lnSpc>
            </a:pPr>
            <a:r>
              <a:rPr lang="en-US" sz="3154" b="1" dirty="0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Supervised Learning Approach:</a:t>
            </a:r>
          </a:p>
          <a:p>
            <a:pPr marL="680951" lvl="1" indent="-340476" algn="l">
              <a:lnSpc>
                <a:spcPts val="4068"/>
              </a:lnSpc>
              <a:buFont typeface="Arial"/>
              <a:buChar char="•"/>
            </a:pPr>
            <a:r>
              <a:rPr lang="en-US" sz="3154" i="1" dirty="0">
                <a:solidFill>
                  <a:srgbClr val="FFFFFF"/>
                </a:solidFill>
                <a:latin typeface="Raleway Italics"/>
                <a:ea typeface="Raleway Italics"/>
                <a:cs typeface="Raleway Italics"/>
                <a:sym typeface="Raleway Italics"/>
              </a:rPr>
              <a:t>Mimic expert navigation behavior.</a:t>
            </a:r>
          </a:p>
          <a:p>
            <a:pPr marL="680951" lvl="1" indent="-340476" algn="l">
              <a:lnSpc>
                <a:spcPts val="4068"/>
              </a:lnSpc>
              <a:buFont typeface="Arial"/>
              <a:buChar char="•"/>
            </a:pPr>
            <a:r>
              <a:rPr lang="en-US" sz="3154" i="1" dirty="0">
                <a:solidFill>
                  <a:srgbClr val="FFFFFF"/>
                </a:solidFill>
                <a:latin typeface="Raleway Italics"/>
                <a:ea typeface="Raleway Italics"/>
                <a:cs typeface="Raleway Italics"/>
                <a:sym typeface="Raleway Italics"/>
              </a:rPr>
              <a:t>Minimize the difference between predicted and actual expert actions.</a:t>
            </a:r>
          </a:p>
          <a:p>
            <a:pPr algn="l">
              <a:lnSpc>
                <a:spcPts val="4068"/>
              </a:lnSpc>
            </a:pPr>
            <a:r>
              <a:rPr lang="en-US" sz="3154" i="1" dirty="0">
                <a:solidFill>
                  <a:srgbClr val="FFFFFF"/>
                </a:solidFill>
                <a:latin typeface="Raleway Italics"/>
                <a:ea typeface="Raleway Italics"/>
                <a:cs typeface="Raleway Italics"/>
                <a:sym typeface="Raleway Italics"/>
              </a:rPr>
              <a:t>Loss function using Mean Squared Error (MSE):</a:t>
            </a:r>
          </a:p>
          <a:p>
            <a:pPr algn="l">
              <a:lnSpc>
                <a:spcPts val="4068"/>
              </a:lnSpc>
            </a:pPr>
            <a:endParaRPr lang="en-US" sz="3154" i="1" dirty="0">
              <a:solidFill>
                <a:srgbClr val="FFFFFF"/>
              </a:solidFill>
              <a:latin typeface="Raleway Italics"/>
              <a:ea typeface="Raleway Italics"/>
              <a:cs typeface="Raleway Italics"/>
              <a:sym typeface="Raleway Italics"/>
            </a:endParaRPr>
          </a:p>
        </p:txBody>
      </p:sp>
      <p:sp>
        <p:nvSpPr>
          <p:cNvPr id="12" name="Freeform 12"/>
          <p:cNvSpPr/>
          <p:nvPr/>
        </p:nvSpPr>
        <p:spPr>
          <a:xfrm>
            <a:off x="5059435" y="6226241"/>
            <a:ext cx="6913792" cy="2218753"/>
          </a:xfrm>
          <a:custGeom>
            <a:avLst/>
            <a:gdLst/>
            <a:ahLst/>
            <a:cxnLst/>
            <a:rect l="l" t="t" r="r" b="b"/>
            <a:pathLst>
              <a:path w="6913792" h="2218753">
                <a:moveTo>
                  <a:pt x="0" y="0"/>
                </a:moveTo>
                <a:lnTo>
                  <a:pt x="6913792" y="0"/>
                </a:lnTo>
                <a:lnTo>
                  <a:pt x="6913792" y="2218753"/>
                </a:lnTo>
                <a:lnTo>
                  <a:pt x="0" y="221875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11973227" y="6226241"/>
            <a:ext cx="4503149" cy="2218753"/>
          </a:xfrm>
          <a:custGeom>
            <a:avLst/>
            <a:gdLst/>
            <a:ahLst/>
            <a:cxnLst/>
            <a:rect l="l" t="t" r="r" b="b"/>
            <a:pathLst>
              <a:path w="4503149" h="2218753">
                <a:moveTo>
                  <a:pt x="0" y="0"/>
                </a:moveTo>
                <a:lnTo>
                  <a:pt x="4503149" y="0"/>
                </a:lnTo>
                <a:lnTo>
                  <a:pt x="4503149" y="2218753"/>
                </a:lnTo>
                <a:lnTo>
                  <a:pt x="0" y="221875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TextBox 14"/>
          <p:cNvSpPr txBox="1"/>
          <p:nvPr/>
        </p:nvSpPr>
        <p:spPr>
          <a:xfrm>
            <a:off x="6030732" y="1085850"/>
            <a:ext cx="2493294" cy="3053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67"/>
              </a:lnSpc>
            </a:pPr>
            <a:r>
              <a:rPr lang="en-US" sz="2386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thynk unlimited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815586" y="9204269"/>
            <a:ext cx="1518989" cy="2556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97"/>
              </a:lnSpc>
            </a:pPr>
            <a:r>
              <a:rPr lang="en-US" sz="1997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next slide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32A64">
                <a:alpha val="100000"/>
              </a:srgbClr>
            </a:gs>
            <a:gs pos="100000">
              <a:srgbClr val="414C94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430946" y="8519516"/>
            <a:ext cx="19149891" cy="6989710"/>
          </a:xfrm>
          <a:custGeom>
            <a:avLst/>
            <a:gdLst/>
            <a:ahLst/>
            <a:cxnLst/>
            <a:rect l="l" t="t" r="r" b="b"/>
            <a:pathLst>
              <a:path w="19149891" h="6989710">
                <a:moveTo>
                  <a:pt x="0" y="0"/>
                </a:moveTo>
                <a:lnTo>
                  <a:pt x="19149892" y="0"/>
                </a:lnTo>
                <a:lnTo>
                  <a:pt x="19149892" y="6989710"/>
                </a:lnTo>
                <a:lnTo>
                  <a:pt x="0" y="69897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0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2346705" y="1754108"/>
            <a:ext cx="658167" cy="595940"/>
          </a:xfrm>
          <a:custGeom>
            <a:avLst/>
            <a:gdLst/>
            <a:ahLst/>
            <a:cxnLst/>
            <a:rect l="l" t="t" r="r" b="b"/>
            <a:pathLst>
              <a:path w="658167" h="595940">
                <a:moveTo>
                  <a:pt x="0" y="0"/>
                </a:moveTo>
                <a:lnTo>
                  <a:pt x="658166" y="0"/>
                </a:lnTo>
                <a:lnTo>
                  <a:pt x="658166" y="595940"/>
                </a:lnTo>
                <a:lnTo>
                  <a:pt x="0" y="5959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13029898" y="2892632"/>
            <a:ext cx="3427871" cy="787875"/>
            <a:chOff x="0" y="0"/>
            <a:chExt cx="1768157" cy="4064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768157" cy="406400"/>
            </a:xfrm>
            <a:custGeom>
              <a:avLst/>
              <a:gdLst/>
              <a:ahLst/>
              <a:cxnLst/>
              <a:rect l="l" t="t" r="r" b="b"/>
              <a:pathLst>
                <a:path w="1768157" h="406400">
                  <a:moveTo>
                    <a:pt x="1564957" y="0"/>
                  </a:moveTo>
                  <a:cubicBezTo>
                    <a:pt x="1677182" y="0"/>
                    <a:pt x="1768157" y="90976"/>
                    <a:pt x="1768157" y="203200"/>
                  </a:cubicBezTo>
                  <a:cubicBezTo>
                    <a:pt x="1768157" y="315424"/>
                    <a:pt x="1677182" y="406400"/>
                    <a:pt x="1564957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32A64">
                    <a:alpha val="100000"/>
                  </a:srgbClr>
                </a:gs>
                <a:gs pos="100000">
                  <a:srgbClr val="414C94">
                    <a:alpha val="100000"/>
                  </a:srgbClr>
                </a:gs>
              </a:gsLst>
              <a:lin ang="0"/>
            </a:gradFill>
            <a:ln w="3810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1768157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83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15358713" y="3219409"/>
            <a:ext cx="369584" cy="174713"/>
          </a:xfrm>
          <a:custGeom>
            <a:avLst/>
            <a:gdLst/>
            <a:ahLst/>
            <a:cxnLst/>
            <a:rect l="l" t="t" r="r" b="b"/>
            <a:pathLst>
              <a:path w="369584" h="174713">
                <a:moveTo>
                  <a:pt x="0" y="0"/>
                </a:moveTo>
                <a:lnTo>
                  <a:pt x="369584" y="0"/>
                </a:lnTo>
                <a:lnTo>
                  <a:pt x="369584" y="174713"/>
                </a:lnTo>
                <a:lnTo>
                  <a:pt x="0" y="17471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flipH="1">
            <a:off x="13312952" y="-960552"/>
            <a:ext cx="7315200" cy="2208508"/>
          </a:xfrm>
          <a:custGeom>
            <a:avLst/>
            <a:gdLst/>
            <a:ahLst/>
            <a:cxnLst/>
            <a:rect l="l" t="t" r="r" b="b"/>
            <a:pathLst>
              <a:path w="7315200" h="2208508">
                <a:moveTo>
                  <a:pt x="7315200" y="0"/>
                </a:moveTo>
                <a:lnTo>
                  <a:pt x="0" y="0"/>
                </a:lnTo>
                <a:lnTo>
                  <a:pt x="0" y="2208509"/>
                </a:lnTo>
                <a:lnTo>
                  <a:pt x="7315200" y="2208509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7">
              <a:alphaModFix amt="31999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flipH="1">
            <a:off x="15519703" y="7919625"/>
            <a:ext cx="7315200" cy="2208508"/>
          </a:xfrm>
          <a:custGeom>
            <a:avLst/>
            <a:gdLst/>
            <a:ahLst/>
            <a:cxnLst/>
            <a:rect l="l" t="t" r="r" b="b"/>
            <a:pathLst>
              <a:path w="7315200" h="2208508">
                <a:moveTo>
                  <a:pt x="7315200" y="0"/>
                </a:moveTo>
                <a:lnTo>
                  <a:pt x="0" y="0"/>
                </a:lnTo>
                <a:lnTo>
                  <a:pt x="0" y="2208508"/>
                </a:lnTo>
                <a:lnTo>
                  <a:pt x="7315200" y="2208508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7">
              <a:alphaModFix amt="31999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3318002" y="1927989"/>
            <a:ext cx="2493294" cy="3053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67"/>
              </a:lnSpc>
            </a:pPr>
            <a:r>
              <a:rPr lang="en-US" sz="2386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thynk unlimited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629455" y="3202729"/>
            <a:ext cx="1518989" cy="2556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97"/>
              </a:lnSpc>
            </a:pPr>
            <a:r>
              <a:rPr lang="en-US" sz="1997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next slide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-2540126" y="2769430"/>
            <a:ext cx="17690246" cy="20221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81"/>
              </a:lnSpc>
            </a:pPr>
            <a:r>
              <a:rPr lang="en-US" sz="8190" b="1">
                <a:solidFill>
                  <a:srgbClr val="FFFFFF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Model Improvement </a:t>
            </a:r>
          </a:p>
          <a:p>
            <a:pPr algn="ctr">
              <a:lnSpc>
                <a:spcPts val="7781"/>
              </a:lnSpc>
            </a:pPr>
            <a:r>
              <a:rPr lang="en-US" sz="8190" b="1">
                <a:solidFill>
                  <a:srgbClr val="FFFFFF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with DAgger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85337" y="5105400"/>
            <a:ext cx="8158663" cy="44871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46"/>
              </a:lnSpc>
            </a:pPr>
            <a:r>
              <a:rPr lang="en-US" sz="3059" b="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Limitation of Behavioral Cloning:</a:t>
            </a:r>
          </a:p>
          <a:p>
            <a:pPr marL="660541" lvl="1" indent="-330271" algn="l">
              <a:lnSpc>
                <a:spcPts val="3946"/>
              </a:lnSpc>
              <a:buFont typeface="Arial"/>
              <a:buChar char="•"/>
            </a:pPr>
            <a:r>
              <a:rPr lang="en-US" sz="3059" i="1">
                <a:solidFill>
                  <a:srgbClr val="FFFFFF"/>
                </a:solidFill>
                <a:latin typeface="Raleway Italics"/>
                <a:ea typeface="Raleway Italics"/>
                <a:cs typeface="Raleway Italics"/>
                <a:sym typeface="Raleway Italics"/>
              </a:rPr>
              <a:t>If the agent encounters unfamiliar states → it is more likely to make errors.</a:t>
            </a:r>
          </a:p>
          <a:p>
            <a:pPr algn="l">
              <a:lnSpc>
                <a:spcPts val="3946"/>
              </a:lnSpc>
            </a:pPr>
            <a:r>
              <a:rPr lang="en-US" sz="3059" b="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DAgger’s Solution:</a:t>
            </a:r>
          </a:p>
          <a:p>
            <a:pPr marL="660541" lvl="1" indent="-330271" algn="l">
              <a:lnSpc>
                <a:spcPts val="3946"/>
              </a:lnSpc>
              <a:buFont typeface="Arial"/>
              <a:buChar char="•"/>
            </a:pPr>
            <a:r>
              <a:rPr lang="en-US" sz="3059" i="1">
                <a:solidFill>
                  <a:srgbClr val="FFFFFF"/>
                </a:solidFill>
                <a:latin typeface="Raleway Italics"/>
                <a:ea typeface="Raleway Italics"/>
                <a:cs typeface="Raleway Italics"/>
                <a:sym typeface="Raleway Italics"/>
              </a:rPr>
              <a:t>Continually expand training data with states the agent itself encounters.</a:t>
            </a:r>
          </a:p>
          <a:p>
            <a:pPr marL="660541" lvl="1" indent="-330271" algn="l">
              <a:lnSpc>
                <a:spcPts val="3946"/>
              </a:lnSpc>
              <a:buFont typeface="Arial"/>
              <a:buChar char="•"/>
            </a:pPr>
            <a:r>
              <a:rPr lang="en-US" sz="3059" i="1">
                <a:solidFill>
                  <a:srgbClr val="FFFFFF"/>
                </a:solidFill>
                <a:latin typeface="Raleway Italics"/>
                <a:ea typeface="Raleway Italics"/>
                <a:cs typeface="Raleway Italics"/>
                <a:sym typeface="Raleway Italics"/>
              </a:rPr>
              <a:t>Request expert corrections for mistakes.</a:t>
            </a:r>
          </a:p>
          <a:p>
            <a:pPr algn="l">
              <a:lnSpc>
                <a:spcPts val="3946"/>
              </a:lnSpc>
            </a:pPr>
            <a:endParaRPr lang="en-US" sz="3059" i="1">
              <a:solidFill>
                <a:srgbClr val="FFFFFF"/>
              </a:solidFill>
              <a:latin typeface="Raleway Italics"/>
              <a:ea typeface="Raleway Italics"/>
              <a:cs typeface="Raleway Italics"/>
              <a:sym typeface="Raleway Italics"/>
            </a:endParaRPr>
          </a:p>
          <a:p>
            <a:pPr algn="l">
              <a:lnSpc>
                <a:spcPts val="3946"/>
              </a:lnSpc>
            </a:pPr>
            <a:endParaRPr lang="en-US" sz="3059" i="1">
              <a:solidFill>
                <a:srgbClr val="FFFFFF"/>
              </a:solidFill>
              <a:latin typeface="Raleway Italics"/>
              <a:ea typeface="Raleway Italics"/>
              <a:cs typeface="Raleway Italics"/>
              <a:sym typeface="Raleway Italic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361B70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582889">
            <a:off x="-4783694" y="7975014"/>
            <a:ext cx="19149891" cy="6989710"/>
          </a:xfrm>
          <a:custGeom>
            <a:avLst/>
            <a:gdLst/>
            <a:ahLst/>
            <a:cxnLst/>
            <a:rect l="l" t="t" r="r" b="b"/>
            <a:pathLst>
              <a:path w="19149891" h="6989710">
                <a:moveTo>
                  <a:pt x="0" y="0"/>
                </a:moveTo>
                <a:lnTo>
                  <a:pt x="19149891" y="0"/>
                </a:lnTo>
                <a:lnTo>
                  <a:pt x="19149891" y="6989710"/>
                </a:lnTo>
                <a:lnTo>
                  <a:pt x="0" y="69897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0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1572293" flipV="1">
            <a:off x="3960635" y="-5525403"/>
            <a:ext cx="19149891" cy="6989710"/>
          </a:xfrm>
          <a:custGeom>
            <a:avLst/>
            <a:gdLst/>
            <a:ahLst/>
            <a:cxnLst/>
            <a:rect l="l" t="t" r="r" b="b"/>
            <a:pathLst>
              <a:path w="19149891" h="6989710">
                <a:moveTo>
                  <a:pt x="0" y="6989711"/>
                </a:moveTo>
                <a:lnTo>
                  <a:pt x="19149891" y="6989711"/>
                </a:lnTo>
                <a:lnTo>
                  <a:pt x="19149891" y="0"/>
                </a:lnTo>
                <a:lnTo>
                  <a:pt x="0" y="0"/>
                </a:lnTo>
                <a:lnTo>
                  <a:pt x="0" y="6989711"/>
                </a:lnTo>
                <a:close/>
              </a:path>
            </a:pathLst>
          </a:custGeom>
          <a:blipFill>
            <a:blip r:embed="rId2">
              <a:alphaModFix amt="80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7965146" y="432760"/>
            <a:ext cx="658167" cy="595940"/>
          </a:xfrm>
          <a:custGeom>
            <a:avLst/>
            <a:gdLst/>
            <a:ahLst/>
            <a:cxnLst/>
            <a:rect l="l" t="t" r="r" b="b"/>
            <a:pathLst>
              <a:path w="658167" h="595940">
                <a:moveTo>
                  <a:pt x="0" y="0"/>
                </a:moveTo>
                <a:lnTo>
                  <a:pt x="658167" y="0"/>
                </a:lnTo>
                <a:lnTo>
                  <a:pt x="658167" y="595940"/>
                </a:lnTo>
                <a:lnTo>
                  <a:pt x="0" y="5959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7965146" y="8491741"/>
            <a:ext cx="3427871" cy="787875"/>
            <a:chOff x="0" y="0"/>
            <a:chExt cx="1768157" cy="4064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768157" cy="406400"/>
            </a:xfrm>
            <a:custGeom>
              <a:avLst/>
              <a:gdLst/>
              <a:ahLst/>
              <a:cxnLst/>
              <a:rect l="l" t="t" r="r" b="b"/>
              <a:pathLst>
                <a:path w="1768157" h="406400">
                  <a:moveTo>
                    <a:pt x="1564957" y="0"/>
                  </a:moveTo>
                  <a:cubicBezTo>
                    <a:pt x="1677182" y="0"/>
                    <a:pt x="1768157" y="90976"/>
                    <a:pt x="1768157" y="203200"/>
                  </a:cubicBezTo>
                  <a:cubicBezTo>
                    <a:pt x="1768157" y="315424"/>
                    <a:pt x="1677182" y="406400"/>
                    <a:pt x="1564957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32A64">
                    <a:alpha val="100000"/>
                  </a:srgbClr>
                </a:gs>
                <a:gs pos="100000">
                  <a:srgbClr val="414C94">
                    <a:alpha val="100000"/>
                  </a:srgbClr>
                </a:gs>
              </a:gsLst>
              <a:lin ang="0"/>
            </a:gradFill>
            <a:ln w="3810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768157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83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0293962" y="8818518"/>
            <a:ext cx="369584" cy="174713"/>
          </a:xfrm>
          <a:custGeom>
            <a:avLst/>
            <a:gdLst/>
            <a:ahLst/>
            <a:cxnLst/>
            <a:rect l="l" t="t" r="r" b="b"/>
            <a:pathLst>
              <a:path w="369584" h="174713">
                <a:moveTo>
                  <a:pt x="0" y="0"/>
                </a:moveTo>
                <a:lnTo>
                  <a:pt x="369584" y="0"/>
                </a:lnTo>
                <a:lnTo>
                  <a:pt x="369584" y="174712"/>
                </a:lnTo>
                <a:lnTo>
                  <a:pt x="0" y="17471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2177264" y="1507908"/>
            <a:ext cx="4993586" cy="9204767"/>
          </a:xfrm>
          <a:custGeom>
            <a:avLst/>
            <a:gdLst/>
            <a:ahLst/>
            <a:cxnLst/>
            <a:rect l="l" t="t" r="r" b="b"/>
            <a:pathLst>
              <a:path w="4993586" h="9204767">
                <a:moveTo>
                  <a:pt x="0" y="0"/>
                </a:moveTo>
                <a:lnTo>
                  <a:pt x="4993586" y="0"/>
                </a:lnTo>
                <a:lnTo>
                  <a:pt x="4993586" y="9204768"/>
                </a:lnTo>
                <a:lnTo>
                  <a:pt x="0" y="920476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8936444" y="606642"/>
            <a:ext cx="2493294" cy="3053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67"/>
              </a:lnSpc>
            </a:pPr>
            <a:r>
              <a:rPr lang="en-US" sz="2386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thynk unlimited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564704" y="8801837"/>
            <a:ext cx="1518989" cy="2556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97"/>
              </a:lnSpc>
            </a:pPr>
            <a:r>
              <a:rPr lang="en-US" sz="1997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next slide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945523" y="1343150"/>
            <a:ext cx="10322854" cy="31582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143"/>
              </a:lnSpc>
            </a:pPr>
            <a:r>
              <a:rPr lang="en-US" sz="8572" b="1">
                <a:solidFill>
                  <a:srgbClr val="36E9FD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Combining Machine Learning and Pathfinding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945523" y="4577721"/>
            <a:ext cx="10270754" cy="4479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37"/>
              </a:lnSpc>
            </a:pPr>
            <a:r>
              <a:rPr lang="en-US" sz="3439" b="1" dirty="0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Machine Learning: </a:t>
            </a:r>
            <a:r>
              <a:rPr lang="en-US" sz="3439" i="1" dirty="0">
                <a:solidFill>
                  <a:srgbClr val="FFFFFF"/>
                </a:solidFill>
                <a:latin typeface="Raleway Italics"/>
                <a:ea typeface="Raleway Italics"/>
                <a:cs typeface="Raleway Italics"/>
                <a:sym typeface="Raleway Italics"/>
              </a:rPr>
              <a:t>Predict next movement step based on data patterns. </a:t>
            </a:r>
          </a:p>
          <a:p>
            <a:pPr algn="l">
              <a:lnSpc>
                <a:spcPts val="4437"/>
              </a:lnSpc>
            </a:pPr>
            <a:r>
              <a:rPr lang="en-US" sz="3439" b="1" dirty="0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Hybrid A*: </a:t>
            </a:r>
            <a:r>
              <a:rPr lang="en-US" sz="3439" i="1" dirty="0">
                <a:solidFill>
                  <a:srgbClr val="FFFFFF"/>
                </a:solidFill>
                <a:latin typeface="Raleway Italics"/>
                <a:ea typeface="Raleway Italics"/>
                <a:cs typeface="Raleway Italics"/>
                <a:sym typeface="Raleway Italics"/>
              </a:rPr>
              <a:t>Ensures optimal trajectory even with unpredictable obstacles.</a:t>
            </a:r>
          </a:p>
          <a:p>
            <a:pPr algn="l">
              <a:lnSpc>
                <a:spcPts val="4437"/>
              </a:lnSpc>
            </a:pPr>
            <a:r>
              <a:rPr lang="en-US" sz="3439" b="1" dirty="0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Dynamic Replanning: </a:t>
            </a:r>
            <a:r>
              <a:rPr lang="en-US" sz="3439" i="1" dirty="0">
                <a:solidFill>
                  <a:srgbClr val="FFFFFF"/>
                </a:solidFill>
                <a:latin typeface="Raleway Italics"/>
                <a:ea typeface="Raleway Italics"/>
                <a:cs typeface="Raleway Italics"/>
                <a:sym typeface="Raleway Italics"/>
              </a:rPr>
              <a:t>The agent continuously updates its path based on new obstacle positions.</a:t>
            </a:r>
          </a:p>
          <a:p>
            <a:pPr algn="l">
              <a:lnSpc>
                <a:spcPts val="4437"/>
              </a:lnSpc>
            </a:pPr>
            <a:endParaRPr lang="en-US" sz="3439" i="1" dirty="0">
              <a:solidFill>
                <a:srgbClr val="FFFFFF"/>
              </a:solidFill>
              <a:latin typeface="Raleway Italics"/>
              <a:ea typeface="Raleway Italics"/>
              <a:cs typeface="Raleway Italics"/>
              <a:sym typeface="Raleway Italics"/>
            </a:endParaRPr>
          </a:p>
          <a:p>
            <a:pPr algn="l">
              <a:lnSpc>
                <a:spcPts val="4437"/>
              </a:lnSpc>
            </a:pPr>
            <a:endParaRPr lang="en-US" sz="3439" i="1" dirty="0">
              <a:solidFill>
                <a:srgbClr val="FFFFFF"/>
              </a:solidFill>
              <a:latin typeface="Raleway Italics"/>
              <a:ea typeface="Raleway Italics"/>
              <a:cs typeface="Raleway Italics"/>
              <a:sym typeface="Raleway Italics"/>
            </a:endParaRPr>
          </a:p>
        </p:txBody>
      </p:sp>
      <p:sp>
        <p:nvSpPr>
          <p:cNvPr id="14" name="Freeform 14"/>
          <p:cNvSpPr/>
          <p:nvPr/>
        </p:nvSpPr>
        <p:spPr>
          <a:xfrm>
            <a:off x="1028700" y="4478587"/>
            <a:ext cx="2691369" cy="2691369"/>
          </a:xfrm>
          <a:custGeom>
            <a:avLst/>
            <a:gdLst/>
            <a:ahLst/>
            <a:cxnLst/>
            <a:rect l="l" t="t" r="r" b="b"/>
            <a:pathLst>
              <a:path w="2691369" h="2691369">
                <a:moveTo>
                  <a:pt x="0" y="0"/>
                </a:moveTo>
                <a:lnTo>
                  <a:pt x="2691369" y="0"/>
                </a:lnTo>
                <a:lnTo>
                  <a:pt x="2691369" y="2691369"/>
                </a:lnTo>
                <a:lnTo>
                  <a:pt x="0" y="269136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63</TotalTime>
  <Words>355</Words>
  <Application>Microsoft Office PowerPoint</Application>
  <PresentationFormat>Custom</PresentationFormat>
  <Paragraphs>59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6" baseType="lpstr">
      <vt:lpstr>DM Sans Bold</vt:lpstr>
      <vt:lpstr>Montserrat Semi-Bold</vt:lpstr>
      <vt:lpstr>Arial</vt:lpstr>
      <vt:lpstr>Raleway Italics</vt:lpstr>
      <vt:lpstr>Calibri</vt:lpstr>
      <vt:lpstr>Raleway Bold Italics</vt:lpstr>
      <vt:lpstr>Raleway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Autonomous Agent Navigation in 2D Grid with Moving Obstacles</dc:title>
  <cp:lastModifiedBy>Ngoc C Pham</cp:lastModifiedBy>
  <cp:revision>5</cp:revision>
  <dcterms:created xsi:type="dcterms:W3CDTF">2006-08-16T00:00:00Z</dcterms:created>
  <dcterms:modified xsi:type="dcterms:W3CDTF">2025-05-05T18:23:47Z</dcterms:modified>
  <dc:identifier>DAGlzs2vxoo</dc:identifier>
</cp:coreProperties>
</file>